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1" r:id="rId5"/>
    <p:sldId id="262" r:id="rId6"/>
    <p:sldId id="263" r:id="rId7"/>
    <p:sldId id="264" r:id="rId8"/>
    <p:sldId id="259" r:id="rId9"/>
    <p:sldId id="260"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BA"/>
          </a:p>
        </p:txBody>
      </p:sp>
      <p:sp>
        <p:nvSpPr>
          <p:cNvPr id="4" name="Date Placeholder 3"/>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386056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423646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21903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9924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37870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289842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8" name="Footer Placeholder 7"/>
          <p:cNvSpPr>
            <a:spLocks noGrp="1"/>
          </p:cNvSpPr>
          <p:nvPr>
            <p:ph type="ftr" sz="quarter" idx="11"/>
          </p:nvPr>
        </p:nvSpPr>
        <p:spPr/>
        <p:txBody>
          <a:bodyPr/>
          <a:lstStyle/>
          <a:p>
            <a:endParaRPr lang="sr-Latn-BA"/>
          </a:p>
        </p:txBody>
      </p:sp>
      <p:sp>
        <p:nvSpPr>
          <p:cNvPr id="9" name="Slide Number Placeholder 8"/>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772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Date Placeholder 2"/>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4" name="Footer Placeholder 3"/>
          <p:cNvSpPr>
            <a:spLocks noGrp="1"/>
          </p:cNvSpPr>
          <p:nvPr>
            <p:ph type="ftr" sz="quarter" idx="11"/>
          </p:nvPr>
        </p:nvSpPr>
        <p:spPr/>
        <p:txBody>
          <a:bodyPr/>
          <a:lstStyle/>
          <a:p>
            <a:endParaRPr lang="sr-Latn-BA"/>
          </a:p>
        </p:txBody>
      </p:sp>
      <p:sp>
        <p:nvSpPr>
          <p:cNvPr id="5" name="Slide Number Placeholder 4"/>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197126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3" name="Footer Placeholder 2"/>
          <p:cNvSpPr>
            <a:spLocks noGrp="1"/>
          </p:cNvSpPr>
          <p:nvPr>
            <p:ph type="ftr" sz="quarter" idx="11"/>
          </p:nvPr>
        </p:nvSpPr>
        <p:spPr/>
        <p:txBody>
          <a:bodyPr/>
          <a:lstStyle/>
          <a:p>
            <a:endParaRPr lang="sr-Latn-BA"/>
          </a:p>
        </p:txBody>
      </p:sp>
      <p:sp>
        <p:nvSpPr>
          <p:cNvPr id="4" name="Slide Number Placeholder 3"/>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177705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317509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CFE32-6B03-4509-A678-C8C9EAC707F3}" type="datetimeFigureOut">
              <a:rPr lang="sr-Latn-BA" smtClean="0"/>
              <a:t>1.10.2021.</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52B82DE-C286-4E37-AA43-B2F623FB1E0C}" type="slidenum">
              <a:rPr lang="sr-Latn-BA" smtClean="0"/>
              <a:t>‹#›</a:t>
            </a:fld>
            <a:endParaRPr lang="sr-Latn-BA"/>
          </a:p>
        </p:txBody>
      </p:sp>
    </p:spTree>
    <p:extLst>
      <p:ext uri="{BB962C8B-B14F-4D97-AF65-F5344CB8AC3E}">
        <p14:creationId xmlns:p14="http://schemas.microsoft.com/office/powerpoint/2010/main" val="141165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r-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CFE32-6B03-4509-A678-C8C9EAC707F3}" type="datetimeFigureOut">
              <a:rPr lang="sr-Latn-BA" smtClean="0"/>
              <a:t>1.10.2021.</a:t>
            </a:fld>
            <a:endParaRPr lang="sr-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B82DE-C286-4E37-AA43-B2F623FB1E0C}" type="slidenum">
              <a:rPr lang="sr-Latn-BA" smtClean="0"/>
              <a:t>‹#›</a:t>
            </a:fld>
            <a:endParaRPr lang="sr-Latn-BA"/>
          </a:p>
        </p:txBody>
      </p:sp>
    </p:spTree>
    <p:extLst>
      <p:ext uri="{BB962C8B-B14F-4D97-AF65-F5344CB8AC3E}">
        <p14:creationId xmlns:p14="http://schemas.microsoft.com/office/powerpoint/2010/main" val="2355053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s://www.ahajournals.org/doi/full/10.1161/STROKEAHA.116.0146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rPr>
              <a:t>There  is </a:t>
            </a:r>
            <a:r>
              <a:rPr lang="sr-Latn-RS" b="1" smtClean="0">
                <a:solidFill>
                  <a:srgbClr val="C00000"/>
                </a:solidFill>
              </a:rPr>
              <a:t> </a:t>
            </a:r>
            <a:r>
              <a:rPr lang="en-US" b="1" smtClean="0">
                <a:solidFill>
                  <a:srgbClr val="C00000"/>
                </a:solidFill>
              </a:rPr>
              <a:t>a  </a:t>
            </a:r>
            <a:r>
              <a:rPr lang="en-US" b="1" dirty="0" smtClean="0">
                <a:solidFill>
                  <a:srgbClr val="C00000"/>
                </a:solidFill>
              </a:rPr>
              <a:t>clinical benefit of </a:t>
            </a:r>
            <a:r>
              <a:rPr lang="en-US" b="1" dirty="0" err="1" smtClean="0">
                <a:solidFill>
                  <a:srgbClr val="C00000"/>
                </a:solidFill>
              </a:rPr>
              <a:t>sonothrombolysis</a:t>
            </a:r>
            <a:endParaRPr lang="sr-Latn-BA" b="1" dirty="0">
              <a:solidFill>
                <a:srgbClr val="C00000"/>
              </a:solidFill>
            </a:endParaRPr>
          </a:p>
        </p:txBody>
      </p:sp>
      <p:sp>
        <p:nvSpPr>
          <p:cNvPr id="3" name="Subtitle 2"/>
          <p:cNvSpPr>
            <a:spLocks noGrp="1"/>
          </p:cNvSpPr>
          <p:nvPr>
            <p:ph type="subTitle" idx="1"/>
          </p:nvPr>
        </p:nvSpPr>
        <p:spPr/>
        <p:txBody>
          <a:bodyPr/>
          <a:lstStyle/>
          <a:p>
            <a:r>
              <a:rPr lang="sr-Latn-RS" b="1" u="sng" dirty="0"/>
              <a:t>Ž. Krsmanović </a:t>
            </a:r>
            <a:r>
              <a:rPr lang="sr-Latn-RS" b="1" dirty="0"/>
              <a:t>,T. Lepić,  D. Veljančić,  S. Čolić,   B. Labović,  R. Raičević.</a:t>
            </a:r>
            <a:endParaRPr lang="sr-Latn-BA" b="1" dirty="0"/>
          </a:p>
        </p:txBody>
      </p:sp>
      <p:pic>
        <p:nvPicPr>
          <p:cNvPr id="4" name="Picture 3" descr="Vojnomedicinska_Akademija grb cr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0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dbrana-gr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4412" y="214313"/>
            <a:ext cx="9271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036" y="5461153"/>
            <a:ext cx="9836728" cy="677108"/>
          </a:xfrm>
          <a:prstGeom prst="rect">
            <a:avLst/>
          </a:prstGeom>
        </p:spPr>
        <p:txBody>
          <a:bodyPr wrap="square">
            <a:spAutoFit/>
          </a:bodyPr>
          <a:lstStyle/>
          <a:p>
            <a:r>
              <a:rPr lang="sr-Latn-CS" altLang="sr-Latn-RS" b="1" dirty="0">
                <a:solidFill>
                  <a:srgbClr val="C00000"/>
                </a:solidFill>
                <a:latin typeface="Arial" panose="020B0604020202020204" pitchFamily="34" charset="0"/>
              </a:rPr>
              <a:t>Clinic of </a:t>
            </a:r>
            <a:r>
              <a:rPr lang="sr-Latn-CS" altLang="sr-Latn-RS" b="1" dirty="0" smtClean="0">
                <a:solidFill>
                  <a:srgbClr val="C00000"/>
                </a:solidFill>
                <a:latin typeface="Arial" panose="020B0604020202020204" pitchFamily="34" charset="0"/>
              </a:rPr>
              <a:t>neurology      Military </a:t>
            </a:r>
            <a:r>
              <a:rPr lang="sr-Latn-CS" altLang="sr-Latn-RS" b="1" dirty="0">
                <a:solidFill>
                  <a:srgbClr val="C00000"/>
                </a:solidFill>
                <a:latin typeface="Arial" panose="020B0604020202020204" pitchFamily="34" charset="0"/>
              </a:rPr>
              <a:t>Medical Academy</a:t>
            </a:r>
          </a:p>
          <a:p>
            <a:r>
              <a:rPr lang="sr-Latn-CS" altLang="sr-Latn-RS" sz="1600" b="1" dirty="0" smtClean="0">
                <a:solidFill>
                  <a:srgbClr val="C00000"/>
                </a:solidFill>
                <a:latin typeface="Arial" panose="020B0604020202020204" pitchFamily="34" charset="0"/>
              </a:rPr>
              <a:t> </a:t>
            </a:r>
            <a:r>
              <a:rPr lang="sr-Latn-CS" altLang="sr-Latn-RS" b="1" dirty="0">
                <a:solidFill>
                  <a:srgbClr val="C00000"/>
                </a:solidFill>
                <a:latin typeface="Arial" panose="020B0604020202020204" pitchFamily="34" charset="0"/>
              </a:rPr>
              <a:t>Belgrade Serbia                   </a:t>
            </a:r>
            <a:r>
              <a:rPr lang="sr-Latn-CS" altLang="sr-Latn-RS" sz="2000" b="1" dirty="0" smtClean="0">
                <a:solidFill>
                  <a:srgbClr val="C00000"/>
                </a:solidFill>
                <a:latin typeface="Arial" panose="020B0604020202020204" pitchFamily="34" charset="0"/>
              </a:rPr>
              <a:t>10.2021.</a:t>
            </a:r>
            <a:endParaRPr lang="sr-Latn-BA" sz="2000" dirty="0">
              <a:solidFill>
                <a:srgbClr val="C00000"/>
              </a:solidFill>
            </a:endParaRPr>
          </a:p>
        </p:txBody>
      </p:sp>
      <p:pic>
        <p:nvPicPr>
          <p:cNvPr id="7" name="Picture 6"/>
          <p:cNvPicPr>
            <a:picLocks noChangeAspect="1"/>
          </p:cNvPicPr>
          <p:nvPr/>
        </p:nvPicPr>
        <p:blipFill>
          <a:blip r:embed="rId4"/>
          <a:stretch>
            <a:fillRect/>
          </a:stretch>
        </p:blipFill>
        <p:spPr>
          <a:xfrm>
            <a:off x="5223164" y="256021"/>
            <a:ext cx="3054927" cy="1109085"/>
          </a:xfrm>
          <a:prstGeom prst="rect">
            <a:avLst/>
          </a:prstGeom>
        </p:spPr>
      </p:pic>
    </p:spTree>
    <p:extLst>
      <p:ext uri="{BB962C8B-B14F-4D97-AF65-F5344CB8AC3E}">
        <p14:creationId xmlns:p14="http://schemas.microsoft.com/office/powerpoint/2010/main" val="261259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1942618" cy="2515031"/>
          </a:xfrm>
          <a:prstGeom prst="rect">
            <a:avLst/>
          </a:prstGeom>
        </p:spPr>
      </p:pic>
      <p:sp>
        <p:nvSpPr>
          <p:cNvPr id="2" name="Title 1"/>
          <p:cNvSpPr>
            <a:spLocks noGrp="1"/>
          </p:cNvSpPr>
          <p:nvPr>
            <p:ph type="title"/>
          </p:nvPr>
        </p:nvSpPr>
        <p:spPr/>
        <p:txBody>
          <a:bodyPr/>
          <a:lstStyle/>
          <a:p>
            <a:endParaRPr lang="sr-Latn-BA" dirty="0"/>
          </a:p>
        </p:txBody>
      </p:sp>
      <p:pic>
        <p:nvPicPr>
          <p:cNvPr id="4" name="Content Placeholder 3"/>
          <p:cNvPicPr>
            <a:picLocks noGrp="1" noChangeAspect="1"/>
          </p:cNvPicPr>
          <p:nvPr>
            <p:ph idx="1"/>
          </p:nvPr>
        </p:nvPicPr>
        <p:blipFill>
          <a:blip r:embed="rId3"/>
          <a:stretch>
            <a:fillRect/>
          </a:stretch>
        </p:blipFill>
        <p:spPr>
          <a:xfrm>
            <a:off x="133621" y="2880156"/>
            <a:ext cx="9791158" cy="669469"/>
          </a:xfrm>
          <a:prstGeom prst="rect">
            <a:avLst/>
          </a:prstGeom>
        </p:spPr>
      </p:pic>
      <p:sp>
        <p:nvSpPr>
          <p:cNvPr id="6" name="Rectangle 5"/>
          <p:cNvSpPr/>
          <p:nvPr/>
        </p:nvSpPr>
        <p:spPr>
          <a:xfrm>
            <a:off x="133621" y="4054350"/>
            <a:ext cx="6096000" cy="1754326"/>
          </a:xfrm>
          <a:prstGeom prst="rect">
            <a:avLst/>
          </a:prstGeom>
        </p:spPr>
        <p:txBody>
          <a:bodyPr>
            <a:spAutoFit/>
          </a:bodyPr>
          <a:lstStyle/>
          <a:p>
            <a:r>
              <a:rPr lang="sr-Latn-BA" b="1" dirty="0">
                <a:solidFill>
                  <a:srgbClr val="000000"/>
                </a:solidFill>
                <a:latin typeface="HelveticaNeueBoldCondensed"/>
              </a:rPr>
              <a:t>NOR-SASS (Norwegian Sonothrombolysis in Acute Stroke Study)</a:t>
            </a:r>
          </a:p>
          <a:p>
            <a:r>
              <a:rPr lang="sr-Latn-BA" dirty="0">
                <a:solidFill>
                  <a:srgbClr val="000000"/>
                </a:solidFill>
                <a:latin typeface="HelveticaNeueBoldCondensed"/>
              </a:rPr>
              <a:t>Randomized Controlled Contrast-Enhanced Sonothrombolysis in an Unselected Acute Ischemic Stroke Population</a:t>
            </a:r>
          </a:p>
          <a:p>
            <a:r>
              <a:rPr lang="sr-Latn-BA" b="1" dirty="0">
                <a:solidFill>
                  <a:srgbClr val="4A4A4A"/>
                </a:solidFill>
                <a:latin typeface="Helvetica" panose="020B0604020202020204" pitchFamily="34" charset="0"/>
                <a:hlinkClick r:id="rId4" tooltip="Aliona Nacu"/>
              </a:rPr>
              <a:t>Aliona </a:t>
            </a:r>
            <a:r>
              <a:rPr lang="sr-Latn-BA" b="1" dirty="0" smtClean="0">
                <a:solidFill>
                  <a:srgbClr val="4A4A4A"/>
                </a:solidFill>
                <a:latin typeface="Helvetica" panose="020B0604020202020204" pitchFamily="34" charset="0"/>
                <a:hlinkClick r:id="rId4" tooltip="Aliona Nacu"/>
              </a:rPr>
              <a:t>Nacu</a:t>
            </a:r>
            <a:r>
              <a:rPr lang="sr-Latn-BA" b="1" dirty="0">
                <a:solidFill>
                  <a:srgbClr val="4A4A4A"/>
                </a:solidFill>
                <a:latin typeface="Helvetica" panose="020B0604020202020204" pitchFamily="34" charset="0"/>
              </a:rPr>
              <a:t>     </a:t>
            </a:r>
            <a:r>
              <a:rPr lang="sr-Latn-BA" b="1" dirty="0" smtClean="0">
                <a:solidFill>
                  <a:srgbClr val="4A4A4A"/>
                </a:solidFill>
                <a:latin typeface="Helvetica" panose="020B0604020202020204" pitchFamily="34" charset="0"/>
              </a:rPr>
              <a:t>Stroke 2017 </a:t>
            </a:r>
            <a:r>
              <a:rPr lang="sr-Latn-BA" b="1" dirty="0">
                <a:solidFill>
                  <a:srgbClr val="4A4A4A"/>
                </a:solidFill>
                <a:latin typeface="Helvetica" panose="020B0604020202020204" pitchFamily="34" charset="0"/>
              </a:rPr>
              <a:t>Feb;48(2):</a:t>
            </a:r>
            <a:endParaRPr lang="sr-Latn-BA" b="0" i="0" dirty="0">
              <a:solidFill>
                <a:srgbClr val="4A4A4A"/>
              </a:solidFill>
              <a:effectLst/>
              <a:latin typeface="Helvetica" panose="020B0604020202020204" pitchFamily="34" charset="0"/>
            </a:endParaRPr>
          </a:p>
        </p:txBody>
      </p:sp>
      <p:sp>
        <p:nvSpPr>
          <p:cNvPr id="9" name="Rectangle 8"/>
          <p:cNvSpPr/>
          <p:nvPr/>
        </p:nvSpPr>
        <p:spPr>
          <a:xfrm>
            <a:off x="6483927" y="3632107"/>
            <a:ext cx="6096000" cy="1200329"/>
          </a:xfrm>
          <a:prstGeom prst="rect">
            <a:avLst/>
          </a:prstGeom>
        </p:spPr>
        <p:txBody>
          <a:bodyPr>
            <a:spAutoFit/>
          </a:bodyPr>
          <a:lstStyle/>
          <a:p>
            <a:r>
              <a:rPr lang="sr-Latn-BA" dirty="0"/>
              <a:t>Safety and efficacy of sonothrombolysis for acute ischaemic stroke: a multicentre, double-blind, phase 3, randomised controlled trial </a:t>
            </a:r>
            <a:r>
              <a:rPr lang="sr-Latn-BA" dirty="0" smtClean="0"/>
              <a:t> CLOTBUST-ER </a:t>
            </a:r>
            <a:r>
              <a:rPr lang="sr-Latn-BA" dirty="0"/>
              <a:t>Trial Investigators* </a:t>
            </a:r>
            <a:endParaRPr lang="sr-Latn-BA" dirty="0" smtClean="0"/>
          </a:p>
          <a:p>
            <a:r>
              <a:rPr lang="fr-FR" dirty="0"/>
              <a:t>Lancet </a:t>
            </a:r>
            <a:r>
              <a:rPr lang="fr-FR" dirty="0" err="1"/>
              <a:t>Neurol</a:t>
            </a:r>
            <a:r>
              <a:rPr lang="fr-FR" dirty="0"/>
              <a:t> 2019; 18: 338–47</a:t>
            </a:r>
            <a:endParaRPr lang="sr-Latn-BA" dirty="0"/>
          </a:p>
        </p:txBody>
      </p:sp>
      <p:sp>
        <p:nvSpPr>
          <p:cNvPr id="10"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200" b="0" i="0" u="none" strike="noStrike" cap="none" normalizeH="0" baseline="0" smtClean="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RS" altLang="sr-Latn-RS" sz="1200" b="0" i="0" u="none" strike="noStrike" cap="none" normalizeH="0" baseline="0" smtClean="0">
                <a:ln>
                  <a:noFill/>
                </a:ln>
                <a:solidFill>
                  <a:srgbClr val="0071BC"/>
                </a:solidFill>
                <a:effectLst/>
                <a:latin typeface="BlinkMacSystemFont"/>
              </a:rPr>
              <a:t>. </a:t>
            </a:r>
            <a:r>
              <a:rPr kumimoji="0" lang="sr-Latn-RS" altLang="sr-Latn-RS" sz="1200" b="0" i="0" u="none" strike="noStrike" cap="none" normalizeH="0" baseline="0" smtClean="0">
                <a:ln>
                  <a:noFill/>
                </a:ln>
                <a:solidFill>
                  <a:srgbClr val="5B616B"/>
                </a:solidFill>
                <a:effectLst/>
                <a:latin typeface="BlinkMacSystemFont"/>
              </a:rPr>
              <a:t>2017 Feb;48(2):</a:t>
            </a:r>
            <a:r>
              <a:rPr kumimoji="0" lang="sr-Latn-RS" altLang="sr-Latn-RS" sz="1100" b="0" i="0" u="none" strike="noStrike" cap="none" normalizeH="0" baseline="0" smtClean="0">
                <a:ln>
                  <a:noFill/>
                </a:ln>
                <a:solidFill>
                  <a:schemeClr val="tx1"/>
                </a:solidFill>
                <a:effectLst/>
              </a:rPr>
              <a:t> </a:t>
            </a:r>
            <a:endParaRPr kumimoji="0" lang="sr-Latn-RS" altLang="sr-Latn-R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71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Methods: </a:t>
            </a:r>
            <a:br>
              <a:rPr lang="en-US" dirty="0"/>
            </a:br>
            <a:endParaRPr lang="sr-Latn-BA" dirty="0"/>
          </a:p>
        </p:txBody>
      </p:sp>
      <p:sp>
        <p:nvSpPr>
          <p:cNvPr id="3" name="Content Placeholder 2"/>
          <p:cNvSpPr>
            <a:spLocks noGrp="1"/>
          </p:cNvSpPr>
          <p:nvPr>
            <p:ph sz="half" idx="1"/>
          </p:nvPr>
        </p:nvSpPr>
        <p:spPr/>
        <p:txBody>
          <a:bodyPr>
            <a:normAutofit fontScale="77500" lnSpcReduction="20000"/>
          </a:bodyPr>
          <a:lstStyle/>
          <a:p>
            <a:r>
              <a:rPr lang="en-US" dirty="0" smtClean="0"/>
              <a:t>The patients who fulfilled criteria were  treated with  </a:t>
            </a:r>
            <a:r>
              <a:rPr lang="en-US" dirty="0" err="1" smtClean="0"/>
              <a:t>sonothrombolysis</a:t>
            </a:r>
            <a:r>
              <a:rPr lang="en-US" dirty="0" smtClean="0"/>
              <a:t>  or  intravenous  thrombolysis. The efficacy was  being  estimated  based on the  Modified  Rankin  Scale (</a:t>
            </a:r>
            <a:r>
              <a:rPr lang="en-US" dirty="0" err="1" smtClean="0"/>
              <a:t>mRS</a:t>
            </a:r>
            <a:r>
              <a:rPr lang="en-US" dirty="0" smtClean="0"/>
              <a:t>)  three  months  after the stroke. A </a:t>
            </a:r>
            <a:r>
              <a:rPr lang="en-US" dirty="0" err="1" smtClean="0"/>
              <a:t>favourable</a:t>
            </a:r>
            <a:r>
              <a:rPr lang="en-US" dirty="0" smtClean="0"/>
              <a:t>  outcome - the </a:t>
            </a:r>
            <a:r>
              <a:rPr lang="en-US" dirty="0" err="1" smtClean="0"/>
              <a:t>mRS</a:t>
            </a:r>
            <a:r>
              <a:rPr lang="en-US" dirty="0" smtClean="0"/>
              <a:t> values ranging from 0-2. Safety was estimated  based on  the  existence of  symptomatic  intracerebral hemorrhage.  CT of the brain  with  CT angiography  was  performed up to 48 hours following  the  therapy.  If  the  hemorrhage  that  could  cause  the  increase in the NIHSS score by ≥4, existed, it was considered to be symptomatic.</a:t>
            </a:r>
          </a:p>
          <a:p>
            <a:endParaRPr lang="sr-Latn-BA" dirty="0"/>
          </a:p>
        </p:txBody>
      </p:sp>
      <p:pic>
        <p:nvPicPr>
          <p:cNvPr id="2" name="Picture 1"/>
          <p:cNvPicPr>
            <a:picLocks noChangeAspect="1"/>
          </p:cNvPicPr>
          <p:nvPr/>
        </p:nvPicPr>
        <p:blipFill>
          <a:blip r:embed="rId2"/>
          <a:stretch>
            <a:fillRect/>
          </a:stretch>
        </p:blipFill>
        <p:spPr>
          <a:xfrm>
            <a:off x="5531427" y="389731"/>
            <a:ext cx="3293917" cy="912597"/>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4544" y="1690687"/>
            <a:ext cx="5957456" cy="4486275"/>
          </a:xfrm>
        </p:spPr>
      </p:pic>
    </p:spTree>
    <p:extLst>
      <p:ext uri="{BB962C8B-B14F-4D97-AF65-F5344CB8AC3E}">
        <p14:creationId xmlns:p14="http://schemas.microsoft.com/office/powerpoint/2010/main" val="148809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B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 y="0"/>
            <a:ext cx="11804073" cy="6954982"/>
          </a:xfrm>
        </p:spPr>
      </p:pic>
    </p:spTree>
    <p:extLst>
      <p:ext uri="{BB962C8B-B14F-4D97-AF65-F5344CB8AC3E}">
        <p14:creationId xmlns:p14="http://schemas.microsoft.com/office/powerpoint/2010/main" val="202629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B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8836"/>
          </a:xfrm>
        </p:spPr>
      </p:pic>
    </p:spTree>
    <p:extLst>
      <p:ext uri="{BB962C8B-B14F-4D97-AF65-F5344CB8AC3E}">
        <p14:creationId xmlns:p14="http://schemas.microsoft.com/office/powerpoint/2010/main" val="358504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B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2390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B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54982"/>
          </a:xfrm>
        </p:spPr>
      </p:pic>
    </p:spTree>
    <p:extLst>
      <p:ext uri="{BB962C8B-B14F-4D97-AF65-F5344CB8AC3E}">
        <p14:creationId xmlns:p14="http://schemas.microsoft.com/office/powerpoint/2010/main" val="117698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a:t>
            </a:r>
            <a:br>
              <a:rPr lang="en-US" dirty="0"/>
            </a:br>
            <a:endParaRPr lang="sr-Latn-BA" dirty="0"/>
          </a:p>
        </p:txBody>
      </p:sp>
      <p:sp>
        <p:nvSpPr>
          <p:cNvPr id="3" name="Content Placeholder 2"/>
          <p:cNvSpPr>
            <a:spLocks noGrp="1"/>
          </p:cNvSpPr>
          <p:nvPr>
            <p:ph sz="half" idx="1"/>
          </p:nvPr>
        </p:nvSpPr>
        <p:spPr/>
        <p:txBody>
          <a:bodyPr>
            <a:normAutofit fontScale="77500" lnSpcReduction="20000"/>
          </a:bodyPr>
          <a:lstStyle/>
          <a:p>
            <a:r>
              <a:rPr lang="en-US" dirty="0" smtClean="0"/>
              <a:t>There were 26 patients who were treated with </a:t>
            </a:r>
            <a:r>
              <a:rPr lang="en-US" dirty="0" err="1" smtClean="0"/>
              <a:t>sonothrombolysis</a:t>
            </a:r>
            <a:r>
              <a:rPr lang="en-US" dirty="0" smtClean="0"/>
              <a:t>   and 84 patients who were treated with thrombolysis. The age ( 66,3 vs  68), initial neurological finding (NIHSS 14,1 vs   NIHSS 14,5), did not show  statistical differences. The patients who were treated with </a:t>
            </a:r>
            <a:r>
              <a:rPr lang="en-US" dirty="0" err="1" smtClean="0"/>
              <a:t>sonothrombolysis</a:t>
            </a:r>
            <a:r>
              <a:rPr lang="en-US" dirty="0" smtClean="0"/>
              <a:t> were statistically more often functionally independent  relative to the patients treated with thrombolysis (61,5 % vs 39,2% ; OR 2,47; 95% CI: 1.0020 to 6.1022; P = 0.0495). </a:t>
            </a:r>
          </a:p>
          <a:p>
            <a:r>
              <a:rPr lang="en-US" dirty="0" smtClean="0"/>
              <a:t>There were no statistically significant differences related to  symptomatic intracerebral hemorrhage between the examined groups ( 8% vs 7.5 %; P = 0.925).</a:t>
            </a:r>
          </a:p>
          <a:p>
            <a:endParaRPr lang="sr-Latn-BA" dirty="0"/>
          </a:p>
        </p:txBody>
      </p:sp>
      <p:pic>
        <p:nvPicPr>
          <p:cNvPr id="10" name="Picture 3" descr="TCDlob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81812" y="1948656"/>
            <a:ext cx="3762375"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3"/>
          <a:stretch>
            <a:fillRect/>
          </a:stretch>
        </p:blipFill>
        <p:spPr>
          <a:xfrm>
            <a:off x="5531427" y="389731"/>
            <a:ext cx="3293917" cy="912597"/>
          </a:xfrm>
          <a:prstGeom prst="rect">
            <a:avLst/>
          </a:prstGeom>
        </p:spPr>
      </p:pic>
    </p:spTree>
    <p:extLst>
      <p:ext uri="{BB962C8B-B14F-4D97-AF65-F5344CB8AC3E}">
        <p14:creationId xmlns:p14="http://schemas.microsoft.com/office/powerpoint/2010/main" val="25319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br>
              <a:rPr lang="en-US" dirty="0"/>
            </a:br>
            <a:endParaRPr lang="sr-Latn-BA" dirty="0"/>
          </a:p>
        </p:txBody>
      </p:sp>
      <p:sp>
        <p:nvSpPr>
          <p:cNvPr id="3" name="Content Placeholder 2"/>
          <p:cNvSpPr>
            <a:spLocks noGrp="1"/>
          </p:cNvSpPr>
          <p:nvPr>
            <p:ph idx="1"/>
          </p:nvPr>
        </p:nvSpPr>
        <p:spPr/>
        <p:txBody>
          <a:bodyPr/>
          <a:lstStyle/>
          <a:p>
            <a:r>
              <a:rPr lang="en-US" dirty="0" err="1" smtClean="0"/>
              <a:t>Sonothrombolysis</a:t>
            </a:r>
            <a:r>
              <a:rPr lang="en-US" dirty="0" smtClean="0"/>
              <a:t> is considered to be safe and it increases considerably the  percentage of  patients  that  are  functionally  independent  three  months  following  the  stroke compared  to  the  patients  that  were  treated  only  with  intravenous  thrombolysis.</a:t>
            </a:r>
          </a:p>
          <a:p>
            <a:endParaRPr lang="sr-Latn-BA" dirty="0"/>
          </a:p>
        </p:txBody>
      </p:sp>
      <p:pic>
        <p:nvPicPr>
          <p:cNvPr id="6" name="Picture 5"/>
          <p:cNvPicPr>
            <a:picLocks noChangeAspect="1"/>
          </p:cNvPicPr>
          <p:nvPr/>
        </p:nvPicPr>
        <p:blipFill>
          <a:blip r:embed="rId2"/>
          <a:stretch>
            <a:fillRect/>
          </a:stretch>
        </p:blipFill>
        <p:spPr>
          <a:xfrm>
            <a:off x="5531427" y="389731"/>
            <a:ext cx="3293917" cy="912597"/>
          </a:xfrm>
          <a:prstGeom prst="rect">
            <a:avLst/>
          </a:prstGeom>
        </p:spPr>
      </p:pic>
    </p:spTree>
    <p:extLst>
      <p:ext uri="{BB962C8B-B14F-4D97-AF65-F5344CB8AC3E}">
        <p14:creationId xmlns:p14="http://schemas.microsoft.com/office/powerpoint/2010/main" val="4016147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332</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BlinkMacSystemFont</vt:lpstr>
      <vt:lpstr>Calibri</vt:lpstr>
      <vt:lpstr>Calibri Light</vt:lpstr>
      <vt:lpstr>Helvetica</vt:lpstr>
      <vt:lpstr>HelveticaNeueBoldCondensed</vt:lpstr>
      <vt:lpstr>Office Theme</vt:lpstr>
      <vt:lpstr>There  is  a  clinical benefit of sonothrombolysis</vt:lpstr>
      <vt:lpstr>PowerPoint Presentation</vt:lpstr>
      <vt:lpstr>Methods:  </vt:lpstr>
      <vt:lpstr>PowerPoint Presentation</vt:lpstr>
      <vt:lpstr>PowerPoint Presentation</vt:lpstr>
      <vt:lpstr>PowerPoint Presentation</vt:lpstr>
      <vt:lpstr>PowerPoint Presentation</vt:lpstr>
      <vt:lpstr>Results: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a  clinical benefit of sonothrombolysis</dc:title>
  <dc:creator>Krsmanović</dc:creator>
  <cp:lastModifiedBy>Krsmanović</cp:lastModifiedBy>
  <cp:revision>24</cp:revision>
  <dcterms:created xsi:type="dcterms:W3CDTF">2021-09-19T17:19:04Z</dcterms:created>
  <dcterms:modified xsi:type="dcterms:W3CDTF">2021-10-01T08:47:16Z</dcterms:modified>
</cp:coreProperties>
</file>